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683" r:id="rId3"/>
  </p:sldMasterIdLst>
  <p:notesMasterIdLst>
    <p:notesMasterId r:id="rId40"/>
  </p:notesMasterIdLst>
  <p:sldIdLst>
    <p:sldId id="4112" r:id="rId4"/>
    <p:sldId id="4113" r:id="rId5"/>
    <p:sldId id="5770" r:id="rId6"/>
    <p:sldId id="5744" r:id="rId7"/>
    <p:sldId id="5741" r:id="rId8"/>
    <p:sldId id="5742" r:id="rId9"/>
    <p:sldId id="5743" r:id="rId10"/>
    <p:sldId id="5768" r:id="rId11"/>
    <p:sldId id="4389" r:id="rId12"/>
    <p:sldId id="5540" r:id="rId13"/>
    <p:sldId id="5372" r:id="rId14"/>
    <p:sldId id="5431" r:id="rId15"/>
    <p:sldId id="5502" r:id="rId16"/>
    <p:sldId id="5702" r:id="rId17"/>
    <p:sldId id="5724" r:id="rId18"/>
    <p:sldId id="5725" r:id="rId19"/>
    <p:sldId id="5726" r:id="rId20"/>
    <p:sldId id="5756" r:id="rId21"/>
    <p:sldId id="5757" r:id="rId22"/>
    <p:sldId id="5758" r:id="rId23"/>
    <p:sldId id="5759" r:id="rId24"/>
    <p:sldId id="5760" r:id="rId25"/>
    <p:sldId id="5761" r:id="rId26"/>
    <p:sldId id="5762" r:id="rId27"/>
    <p:sldId id="5763" r:id="rId28"/>
    <p:sldId id="5751" r:id="rId29"/>
    <p:sldId id="900" r:id="rId30"/>
    <p:sldId id="901" r:id="rId31"/>
    <p:sldId id="902" r:id="rId32"/>
    <p:sldId id="919" r:id="rId33"/>
    <p:sldId id="5769" r:id="rId34"/>
    <p:sldId id="5752" r:id="rId35"/>
    <p:sldId id="5753" r:id="rId36"/>
    <p:sldId id="5771" r:id="rId37"/>
    <p:sldId id="5772" r:id="rId38"/>
    <p:sldId id="437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5"/>
    <p:restoredTop sz="94675"/>
  </p:normalViewPr>
  <p:slideViewPr>
    <p:cSldViewPr snapToGrid="0" snapToObjects="1">
      <p:cViewPr varScale="1">
        <p:scale>
          <a:sx n="87" d="100"/>
          <a:sy n="87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FFB-9C45-404F-A4AF-C2DBBC1DA0B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364B-08B4-6241-8837-C4B1E928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BDCC26-03FA-413D-B3BB-F147E810B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9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E6FB4-AF76-4D0C-9F4D-247D84230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4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5E0D4E-CE87-4678-980F-5BFB28EB8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291A7-B692-B940-AD6D-90A1803C3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9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8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63D0F-0E9E-4CA5-BAE3-877EA3CE3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6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7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7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0FABF-E617-4A1A-ABD1-9E3CE00B2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8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7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7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0FABF-E617-4A1A-ABD1-9E3CE00B2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4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BDCC26-03FA-413D-B3BB-F147E810B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4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BDCC26-03FA-413D-B3BB-F147E810B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1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7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7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0FABF-E617-4A1A-ABD1-9E3CE00B2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0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BDCC26-03FA-413D-B3BB-F147E810B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F028D-2F99-4C57-B70D-15C857AF3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6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7AE0-B1A8-4458-A815-7956D673D81E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8096-7F7B-4FED-ABD6-FBDAE82ABDD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57438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82"/>
            <a:fld id="{9B692DC2-3C01-43F6-9E12-BAFCA0B296A9}" type="datetime1">
              <a:rPr lang="en-US" altLang="en-US" smtClean="0"/>
              <a:pPr defTabSz="914082"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82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82"/>
            <a:fld id="{D5896ECD-DF6A-4CCC-B955-E8E1430345FD}" type="slidenum">
              <a:rPr lang="en-US" altLang="en-US" smtClean="0"/>
              <a:pPr defTabSz="914082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368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82"/>
            <a:fld id="{9B692DC2-3C01-43F6-9E12-BAFCA0B296A9}" type="datetime1">
              <a:rPr lang="en-US" altLang="en-US" smtClean="0"/>
              <a:pPr defTabSz="914082"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82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82"/>
            <a:fld id="{D5896ECD-DF6A-4CCC-B955-E8E1430345FD}" type="slidenum">
              <a:rPr lang="en-US" altLang="en-US" smtClean="0"/>
              <a:pPr defTabSz="914082"/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471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82"/>
            <a:fld id="{9B692DC2-3C01-43F6-9E12-BAFCA0B296A9}" type="datetime1">
              <a:rPr lang="en-US" altLang="en-US" smtClean="0"/>
              <a:pPr defTabSz="914082"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82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82"/>
            <a:fld id="{D5896ECD-DF6A-4CCC-B955-E8E1430345FD}" type="slidenum">
              <a:rPr lang="en-US" altLang="en-US" smtClean="0"/>
              <a:pPr defTabSz="914082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07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82"/>
            <a:fld id="{9B692DC2-3C01-43F6-9E12-BAFCA0B296A9}" type="datetime1">
              <a:rPr lang="en-US" altLang="en-US" smtClean="0"/>
              <a:pPr defTabSz="914082"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82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82"/>
            <a:fld id="{D5896ECD-DF6A-4CCC-B955-E8E1430345FD}" type="slidenum">
              <a:rPr lang="en-US" altLang="en-US" smtClean="0"/>
              <a:pPr defTabSz="914082"/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82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82"/>
            <a:fld id="{9B692DC2-3C01-43F6-9E12-BAFCA0B296A9}" type="datetime1">
              <a:rPr lang="en-US" altLang="en-US" smtClean="0"/>
              <a:pPr defTabSz="914082"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82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82"/>
            <a:fld id="{D5896ECD-DF6A-4CCC-B955-E8E1430345FD}" type="slidenum">
              <a:rPr lang="en-US" altLang="en-US" smtClean="0"/>
              <a:pPr defTabSz="914082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116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B10F-AA69-403C-84D1-0D42CC075620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DCD2-1E1A-4184-B688-FBC8EBD1CC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830181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0DBC-5E0D-46B7-9021-691AE31DECA8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ACB1-02A4-4466-A097-821E51CEE02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267823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1139033"/>
            <a:ext cx="9752075" cy="1089025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1100"/>
            </a:lvl1pPr>
            <a:lvl2pPr algn="just">
              <a:lnSpc>
                <a:spcPct val="150000"/>
              </a:lnSpc>
              <a:defRPr sz="1100"/>
            </a:lvl2pPr>
            <a:lvl3pPr algn="just">
              <a:lnSpc>
                <a:spcPct val="150000"/>
              </a:lnSpc>
              <a:defRPr sz="1100"/>
            </a:lvl3pPr>
            <a:lvl4pPr algn="just">
              <a:lnSpc>
                <a:spcPct val="150000"/>
              </a:lnSpc>
              <a:defRPr sz="1100"/>
            </a:lvl4pPr>
            <a:lvl5pPr algn="just">
              <a:lnSpc>
                <a:spcPct val="15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385869" y="6248401"/>
            <a:ext cx="447675" cy="2413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>
                    <a:lumMod val="90000"/>
                    <a:lumOff val="10000"/>
                  </a:schemeClr>
                </a:solidFill>
                <a:latin typeface="Bebas" charset="0"/>
                <a:ea typeface="Bebas" charset="0"/>
                <a:cs typeface="Bebas" charset="0"/>
              </a:defRPr>
            </a:lvl1pPr>
          </a:lstStyle>
          <a:p>
            <a:pPr defTabSz="4127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927DC8-B62A-7445-A98D-C2E0DCEEEBF2}" type="slidenum">
              <a:rPr lang="x-none" altLang="x-none" sz="1000" smtClean="0">
                <a:solidFill>
                  <a:srgbClr val="252D30">
                    <a:lumMod val="90000"/>
                    <a:lumOff val="10000"/>
                  </a:srgbClr>
                </a:solidFill>
                <a:sym typeface="Poppins" charset="0"/>
              </a:rPr>
              <a:pPr defTabSz="4127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x-none" altLang="x-none" sz="1000">
              <a:solidFill>
                <a:srgbClr val="252D30">
                  <a:lumMod val="90000"/>
                  <a:lumOff val="10000"/>
                </a:srgbClr>
              </a:solidFill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001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212121"/>
            </a:gs>
            <a:gs pos="100000">
              <a:srgbClr val="17171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 flipH="1">
            <a:off x="983433" y="3300300"/>
            <a:ext cx="3795531" cy="240732"/>
          </a:xfrm>
          <a:prstGeom prst="parallelogram">
            <a:avLst>
              <a:gd name="adj" fmla="val 77385"/>
            </a:avLst>
          </a:prstGeom>
          <a:gradFill>
            <a:gsLst>
              <a:gs pos="0">
                <a:srgbClr val="242424"/>
              </a:gs>
              <a:gs pos="100000">
                <a:srgbClr val="171717"/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51" tIns="19051" rIns="19051" bIns="19051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4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Parallelogram 4"/>
          <p:cNvSpPr/>
          <p:nvPr userDrawn="1"/>
        </p:nvSpPr>
        <p:spPr bwMode="auto">
          <a:xfrm flipH="1">
            <a:off x="951" y="3324483"/>
            <a:ext cx="4186839" cy="192362"/>
          </a:xfrm>
          <a:custGeom>
            <a:avLst/>
            <a:gdLst>
              <a:gd name="connsiteX0" fmla="*/ 0 w 10588824"/>
              <a:gd name="connsiteY0" fmla="*/ 13682651 h 13682651"/>
              <a:gd name="connsiteX1" fmla="*/ 5831477 w 10588824"/>
              <a:gd name="connsiteY1" fmla="*/ 0 h 13682651"/>
              <a:gd name="connsiteX2" fmla="*/ 10588824 w 10588824"/>
              <a:gd name="connsiteY2" fmla="*/ 0 h 13682651"/>
              <a:gd name="connsiteX3" fmla="*/ 4757347 w 10588824"/>
              <a:gd name="connsiteY3" fmla="*/ 13682651 h 13682651"/>
              <a:gd name="connsiteX4" fmla="*/ 0 w 10588824"/>
              <a:gd name="connsiteY4" fmla="*/ 13682651 h 13682651"/>
              <a:gd name="connsiteX0" fmla="*/ 0 w 10588824"/>
              <a:gd name="connsiteY0" fmla="*/ 13682651 h 13682651"/>
              <a:gd name="connsiteX1" fmla="*/ 5831477 w 10588824"/>
              <a:gd name="connsiteY1" fmla="*/ 0 h 13682651"/>
              <a:gd name="connsiteX2" fmla="*/ 10588824 w 10588824"/>
              <a:gd name="connsiteY2" fmla="*/ 0 h 13682651"/>
              <a:gd name="connsiteX3" fmla="*/ 8373677 w 10588824"/>
              <a:gd name="connsiteY3" fmla="*/ 5263377 h 13682651"/>
              <a:gd name="connsiteX4" fmla="*/ 4757347 w 10588824"/>
              <a:gd name="connsiteY4" fmla="*/ 13682651 h 13682651"/>
              <a:gd name="connsiteX5" fmla="*/ 0 w 10588824"/>
              <a:gd name="connsiteY5" fmla="*/ 13682651 h 13682651"/>
              <a:gd name="connsiteX0" fmla="*/ 0 w 10588824"/>
              <a:gd name="connsiteY0" fmla="*/ 13682651 h 13682651"/>
              <a:gd name="connsiteX1" fmla="*/ 5831477 w 10588824"/>
              <a:gd name="connsiteY1" fmla="*/ 0 h 13682651"/>
              <a:gd name="connsiteX2" fmla="*/ 8373677 w 10588824"/>
              <a:gd name="connsiteY2" fmla="*/ 1 h 13682651"/>
              <a:gd name="connsiteX3" fmla="*/ 10588824 w 10588824"/>
              <a:gd name="connsiteY3" fmla="*/ 0 h 13682651"/>
              <a:gd name="connsiteX4" fmla="*/ 8373677 w 10588824"/>
              <a:gd name="connsiteY4" fmla="*/ 5263377 h 13682651"/>
              <a:gd name="connsiteX5" fmla="*/ 4757347 w 10588824"/>
              <a:gd name="connsiteY5" fmla="*/ 13682651 h 13682651"/>
              <a:gd name="connsiteX6" fmla="*/ 0 w 10588824"/>
              <a:gd name="connsiteY6" fmla="*/ 13682651 h 13682651"/>
              <a:gd name="connsiteX0" fmla="*/ 0 w 8373677"/>
              <a:gd name="connsiteY0" fmla="*/ 13682651 h 13682651"/>
              <a:gd name="connsiteX1" fmla="*/ 5831477 w 8373677"/>
              <a:gd name="connsiteY1" fmla="*/ 0 h 13682651"/>
              <a:gd name="connsiteX2" fmla="*/ 8373677 w 8373677"/>
              <a:gd name="connsiteY2" fmla="*/ 1 h 13682651"/>
              <a:gd name="connsiteX3" fmla="*/ 8373677 w 8373677"/>
              <a:gd name="connsiteY3" fmla="*/ 5263377 h 13682651"/>
              <a:gd name="connsiteX4" fmla="*/ 4757347 w 8373677"/>
              <a:gd name="connsiteY4" fmla="*/ 13682651 h 13682651"/>
              <a:gd name="connsiteX5" fmla="*/ 0 w 8373677"/>
              <a:gd name="connsiteY5" fmla="*/ 13682651 h 1368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3677" h="13682651">
                <a:moveTo>
                  <a:pt x="0" y="13682651"/>
                </a:moveTo>
                <a:lnTo>
                  <a:pt x="5831477" y="0"/>
                </a:lnTo>
                <a:lnTo>
                  <a:pt x="8373677" y="1"/>
                </a:lnTo>
                <a:lnTo>
                  <a:pt x="8373677" y="5263377"/>
                </a:lnTo>
                <a:lnTo>
                  <a:pt x="4757347" y="13682651"/>
                </a:lnTo>
                <a:lnTo>
                  <a:pt x="0" y="13682651"/>
                </a:lnTo>
                <a:close/>
              </a:path>
            </a:pathLst>
          </a:custGeom>
          <a:solidFill>
            <a:srgbClr val="272727">
              <a:alpha val="70000"/>
            </a:srgb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51" tIns="19051" rIns="19051" bIns="19051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4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283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photo">
    <p:bg>
      <p:bgPr>
        <a:gradFill>
          <a:gsLst>
            <a:gs pos="0">
              <a:srgbClr val="212121"/>
            </a:gs>
            <a:gs pos="100000">
              <a:srgbClr val="17171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 flipH="1">
            <a:off x="983433" y="3300300"/>
            <a:ext cx="3795531" cy="240732"/>
          </a:xfrm>
          <a:prstGeom prst="parallelogram">
            <a:avLst>
              <a:gd name="adj" fmla="val 77385"/>
            </a:avLst>
          </a:prstGeom>
          <a:gradFill>
            <a:gsLst>
              <a:gs pos="0">
                <a:srgbClr val="242424"/>
              </a:gs>
              <a:gs pos="100000">
                <a:srgbClr val="171717"/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51" tIns="19051" rIns="19051" bIns="19051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4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Parallelogram 4"/>
          <p:cNvSpPr/>
          <p:nvPr userDrawn="1"/>
        </p:nvSpPr>
        <p:spPr bwMode="auto">
          <a:xfrm flipH="1">
            <a:off x="951" y="3324483"/>
            <a:ext cx="4186839" cy="192362"/>
          </a:xfrm>
          <a:custGeom>
            <a:avLst/>
            <a:gdLst>
              <a:gd name="connsiteX0" fmla="*/ 0 w 10588824"/>
              <a:gd name="connsiteY0" fmla="*/ 13682651 h 13682651"/>
              <a:gd name="connsiteX1" fmla="*/ 5831477 w 10588824"/>
              <a:gd name="connsiteY1" fmla="*/ 0 h 13682651"/>
              <a:gd name="connsiteX2" fmla="*/ 10588824 w 10588824"/>
              <a:gd name="connsiteY2" fmla="*/ 0 h 13682651"/>
              <a:gd name="connsiteX3" fmla="*/ 4757347 w 10588824"/>
              <a:gd name="connsiteY3" fmla="*/ 13682651 h 13682651"/>
              <a:gd name="connsiteX4" fmla="*/ 0 w 10588824"/>
              <a:gd name="connsiteY4" fmla="*/ 13682651 h 13682651"/>
              <a:gd name="connsiteX0" fmla="*/ 0 w 10588824"/>
              <a:gd name="connsiteY0" fmla="*/ 13682651 h 13682651"/>
              <a:gd name="connsiteX1" fmla="*/ 5831477 w 10588824"/>
              <a:gd name="connsiteY1" fmla="*/ 0 h 13682651"/>
              <a:gd name="connsiteX2" fmla="*/ 10588824 w 10588824"/>
              <a:gd name="connsiteY2" fmla="*/ 0 h 13682651"/>
              <a:gd name="connsiteX3" fmla="*/ 8373677 w 10588824"/>
              <a:gd name="connsiteY3" fmla="*/ 5263377 h 13682651"/>
              <a:gd name="connsiteX4" fmla="*/ 4757347 w 10588824"/>
              <a:gd name="connsiteY4" fmla="*/ 13682651 h 13682651"/>
              <a:gd name="connsiteX5" fmla="*/ 0 w 10588824"/>
              <a:gd name="connsiteY5" fmla="*/ 13682651 h 13682651"/>
              <a:gd name="connsiteX0" fmla="*/ 0 w 10588824"/>
              <a:gd name="connsiteY0" fmla="*/ 13682651 h 13682651"/>
              <a:gd name="connsiteX1" fmla="*/ 5831477 w 10588824"/>
              <a:gd name="connsiteY1" fmla="*/ 0 h 13682651"/>
              <a:gd name="connsiteX2" fmla="*/ 8373677 w 10588824"/>
              <a:gd name="connsiteY2" fmla="*/ 1 h 13682651"/>
              <a:gd name="connsiteX3" fmla="*/ 10588824 w 10588824"/>
              <a:gd name="connsiteY3" fmla="*/ 0 h 13682651"/>
              <a:gd name="connsiteX4" fmla="*/ 8373677 w 10588824"/>
              <a:gd name="connsiteY4" fmla="*/ 5263377 h 13682651"/>
              <a:gd name="connsiteX5" fmla="*/ 4757347 w 10588824"/>
              <a:gd name="connsiteY5" fmla="*/ 13682651 h 13682651"/>
              <a:gd name="connsiteX6" fmla="*/ 0 w 10588824"/>
              <a:gd name="connsiteY6" fmla="*/ 13682651 h 13682651"/>
              <a:gd name="connsiteX0" fmla="*/ 0 w 8373677"/>
              <a:gd name="connsiteY0" fmla="*/ 13682651 h 13682651"/>
              <a:gd name="connsiteX1" fmla="*/ 5831477 w 8373677"/>
              <a:gd name="connsiteY1" fmla="*/ 0 h 13682651"/>
              <a:gd name="connsiteX2" fmla="*/ 8373677 w 8373677"/>
              <a:gd name="connsiteY2" fmla="*/ 1 h 13682651"/>
              <a:gd name="connsiteX3" fmla="*/ 8373677 w 8373677"/>
              <a:gd name="connsiteY3" fmla="*/ 5263377 h 13682651"/>
              <a:gd name="connsiteX4" fmla="*/ 4757347 w 8373677"/>
              <a:gd name="connsiteY4" fmla="*/ 13682651 h 13682651"/>
              <a:gd name="connsiteX5" fmla="*/ 0 w 8373677"/>
              <a:gd name="connsiteY5" fmla="*/ 13682651 h 1368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3677" h="13682651">
                <a:moveTo>
                  <a:pt x="0" y="13682651"/>
                </a:moveTo>
                <a:lnTo>
                  <a:pt x="5831477" y="0"/>
                </a:lnTo>
                <a:lnTo>
                  <a:pt x="8373677" y="1"/>
                </a:lnTo>
                <a:lnTo>
                  <a:pt x="8373677" y="5263377"/>
                </a:lnTo>
                <a:lnTo>
                  <a:pt x="4757347" y="13682651"/>
                </a:lnTo>
                <a:lnTo>
                  <a:pt x="0" y="13682651"/>
                </a:lnTo>
                <a:close/>
              </a:path>
            </a:pathLst>
          </a:custGeom>
          <a:solidFill>
            <a:srgbClr val="272727">
              <a:alpha val="70000"/>
            </a:srgb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51" tIns="19051" rIns="19051" bIns="19051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4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88163" y="620688"/>
            <a:ext cx="4716451" cy="56166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877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433F-8A0C-48AB-8251-0DEB5F254EF7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FE07-2087-4697-BBD2-68A6A2DDDF0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3391930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57229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32997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91945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67712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543480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57229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132997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91945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067712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543480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385869" y="6248401"/>
            <a:ext cx="447675" cy="2413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>
                    <a:lumMod val="90000"/>
                    <a:lumOff val="10000"/>
                  </a:schemeClr>
                </a:solidFill>
                <a:latin typeface="Bebas" charset="0"/>
                <a:ea typeface="Bebas" charset="0"/>
                <a:cs typeface="Bebas" charset="0"/>
              </a:defRPr>
            </a:lvl1pPr>
          </a:lstStyle>
          <a:p>
            <a:pPr defTabSz="4127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C455AC-6149-1C4B-9DBD-F76361BAF40A}" type="slidenum">
              <a:rPr lang="x-none" altLang="x-none" sz="1000" smtClean="0">
                <a:solidFill>
                  <a:srgbClr val="252D30">
                    <a:lumMod val="90000"/>
                    <a:lumOff val="10000"/>
                  </a:srgbClr>
                </a:solidFill>
                <a:sym typeface="Poppins" charset="0"/>
              </a:rPr>
              <a:pPr defTabSz="4127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x-none" altLang="x-none" sz="1000">
              <a:solidFill>
                <a:srgbClr val="252D30">
                  <a:lumMod val="90000"/>
                  <a:lumOff val="10000"/>
                </a:srgbClr>
              </a:solidFill>
              <a:sym typeface="Poppins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73503" y="1486220"/>
            <a:ext cx="10724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pc="151" dirty="0">
                <a:solidFill>
                  <a:srgbClr val="252D30">
                    <a:lumMod val="90000"/>
                    <a:lumOff val="10000"/>
                  </a:srgbClr>
                </a:solidFill>
                <a:latin typeface="Bebas" charset="0"/>
                <a:ea typeface="Bebas" charset="0"/>
                <a:cs typeface="Bebas" charset="0"/>
                <a:sym typeface="Poppins" charset="0"/>
              </a:rPr>
              <a:t>GENERATION</a:t>
            </a:r>
          </a:p>
        </p:txBody>
      </p:sp>
      <p:sp>
        <p:nvSpPr>
          <p:cNvPr id="19" name="Freeform 18"/>
          <p:cNvSpPr/>
          <p:nvPr userDrawn="1"/>
        </p:nvSpPr>
        <p:spPr bwMode="auto">
          <a:xfrm>
            <a:off x="479377" y="477799"/>
            <a:ext cx="260659" cy="502931"/>
          </a:xfrm>
          <a:custGeom>
            <a:avLst/>
            <a:gdLst>
              <a:gd name="connsiteX0" fmla="*/ 412301 w 1418176"/>
              <a:gd name="connsiteY0" fmla="*/ 582313 h 2736304"/>
              <a:gd name="connsiteX1" fmla="*/ 670076 w 1418176"/>
              <a:gd name="connsiteY1" fmla="*/ 2353473 h 2736304"/>
              <a:gd name="connsiteX2" fmla="*/ 849222 w 1418176"/>
              <a:gd name="connsiteY2" fmla="*/ 2663763 h 2736304"/>
              <a:gd name="connsiteX3" fmla="*/ 1418176 w 1418176"/>
              <a:gd name="connsiteY3" fmla="*/ 2335277 h 2736304"/>
              <a:gd name="connsiteX4" fmla="*/ 1418176 w 1418176"/>
              <a:gd name="connsiteY4" fmla="*/ 2736304 h 2736304"/>
              <a:gd name="connsiteX5" fmla="*/ 0 w 1418176"/>
              <a:gd name="connsiteY5" fmla="*/ 2736304 h 2736304"/>
              <a:gd name="connsiteX6" fmla="*/ 0 w 1418176"/>
              <a:gd name="connsiteY6" fmla="*/ 820355 h 2736304"/>
              <a:gd name="connsiteX7" fmla="*/ 0 w 1418176"/>
              <a:gd name="connsiteY7" fmla="*/ 0 h 2736304"/>
              <a:gd name="connsiteX8" fmla="*/ 1418176 w 1418176"/>
              <a:gd name="connsiteY8" fmla="*/ 0 h 2736304"/>
              <a:gd name="connsiteX9" fmla="*/ 1418176 w 1418176"/>
              <a:gd name="connsiteY9" fmla="*/ 1923979 h 2736304"/>
              <a:gd name="connsiteX10" fmla="*/ 1010663 w 1418176"/>
              <a:gd name="connsiteY10" fmla="*/ 2159257 h 2736304"/>
              <a:gd name="connsiteX11" fmla="*/ 747707 w 1418176"/>
              <a:gd name="connsiteY11" fmla="*/ 382931 h 2736304"/>
              <a:gd name="connsiteX12" fmla="*/ 568616 w 1418176"/>
              <a:gd name="connsiteY12" fmla="*/ 72736 h 2736304"/>
              <a:gd name="connsiteX13" fmla="*/ 0 w 1418176"/>
              <a:gd name="connsiteY13" fmla="*/ 401027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8176" h="2736304">
                <a:moveTo>
                  <a:pt x="412301" y="582313"/>
                </a:moveTo>
                <a:lnTo>
                  <a:pt x="670076" y="2353473"/>
                </a:lnTo>
                <a:lnTo>
                  <a:pt x="849222" y="2663763"/>
                </a:lnTo>
                <a:lnTo>
                  <a:pt x="1418176" y="2335277"/>
                </a:lnTo>
                <a:lnTo>
                  <a:pt x="1418176" y="2736304"/>
                </a:lnTo>
                <a:lnTo>
                  <a:pt x="0" y="2736304"/>
                </a:lnTo>
                <a:lnTo>
                  <a:pt x="0" y="820355"/>
                </a:lnTo>
                <a:close/>
                <a:moveTo>
                  <a:pt x="0" y="0"/>
                </a:moveTo>
                <a:lnTo>
                  <a:pt x="1418176" y="0"/>
                </a:lnTo>
                <a:lnTo>
                  <a:pt x="1418176" y="1923979"/>
                </a:lnTo>
                <a:lnTo>
                  <a:pt x="1010663" y="2159257"/>
                </a:lnTo>
                <a:lnTo>
                  <a:pt x="747707" y="382931"/>
                </a:lnTo>
                <a:lnTo>
                  <a:pt x="568616" y="72736"/>
                </a:lnTo>
                <a:lnTo>
                  <a:pt x="0" y="401027"/>
                </a:lnTo>
                <a:close/>
              </a:path>
            </a:pathLst>
          </a:cu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51" tIns="19051" rIns="19051" bIns="190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1274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545554">
                  <a:lumMod val="60000"/>
                  <a:lumOff val="40000"/>
                </a:srgbClr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57229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32997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91945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67712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543480" y="195322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57229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132997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91945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067712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543480" y="3429001"/>
            <a:ext cx="1223963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634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C3FD2-F9DB-4B21-9EAE-AE5C1CE20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653C4-9CC8-4DAF-ACD2-722AEFA446D9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82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6F511-FAFE-4E44-9895-7E0E73AC75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4E280-4218-4CE0-99C0-7F364BA03DB0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FB6FA-30DC-4194-8A3A-DFCC128823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6DCA5-4563-4F82-98D7-F261F5868366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3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592AA-AC3B-4C1E-9A82-431AC535F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53522-8025-4280-8519-1C6FB1A4043B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0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045B4-4566-47F7-B1E0-50AC942C9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0FED4-3AE9-47B5-B1C3-AB8F0448F185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3EDFB-2560-4E42-8CBE-26EDF489A8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4CFE0-E88F-4E83-85AE-4E5B4FE3081C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90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812D6-56BD-4E66-B87B-1872ADFEB8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8FB8F-CA9C-4263-9546-6D188E1E44A4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65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4A99D-C622-48DE-8655-702FD9A218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0C132-8964-4D60-A11F-D5345D4CB6A2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322-4F70-429F-89F5-988D51A6C7BE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4F8A-7752-4BBB-BBAA-69F0F53B202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8640049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C5B85-CDE0-4F08-AFD1-FA153F495184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DFB49-CA2C-4653-ABA8-B5717BE404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6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B3652-CF54-4AFF-9EF8-555136CEE229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F65FF-D2C6-477B-8448-DC29123EEA6F}" type="slidenum">
              <a:rPr lang="en-US" smtClean="0">
                <a:solidFill>
                  <a:srgbClr val="5FCBE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FCBE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9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B3652-CF54-4AFF-9EF8-555136CEE229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F65FF-D2C6-477B-8448-DC29123EEA6F}" type="slidenum">
              <a:rPr lang="en-US" smtClean="0">
                <a:solidFill>
                  <a:srgbClr val="5FCBE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FCBEF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407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B3652-CF54-4AFF-9EF8-555136CEE229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F65FF-D2C6-477B-8448-DC29123EEA6F}" type="slidenum">
              <a:rPr lang="en-US" smtClean="0">
                <a:solidFill>
                  <a:srgbClr val="5FCBE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FCBE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16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B3652-CF54-4AFF-9EF8-555136CEE229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F65FF-D2C6-477B-8448-DC29123EEA6F}" type="slidenum">
              <a:rPr lang="en-US" smtClean="0">
                <a:solidFill>
                  <a:srgbClr val="5FCBE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FCBEF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176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B3652-CF54-4AFF-9EF8-555136CEE229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F65FF-D2C6-477B-8448-DC29123EEA6F}" type="slidenum">
              <a:rPr lang="en-US" smtClean="0">
                <a:solidFill>
                  <a:srgbClr val="5FCBE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FCBE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62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757CA-2C7D-43B8-8A80-7E174EE82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173FD-5E4C-428A-8D79-89E25F856E17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9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C3E13-7C93-40DC-B77E-4D8487F81C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43004-1089-4CD5-9800-55282490A887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7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51AF-0C6A-45EC-98EC-6F631462876D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F492-BAA6-4B2D-BBC6-0C24D65C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474146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3475-B0B0-43A5-8F22-D1B2BA9F4945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F9B5-ED78-43DE-844A-FE3227E422E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003401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C85C-00FB-42CB-86B0-71C6E0833606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BC2-32BA-479D-A6AA-4B27EC837B6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470769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3BA9-3F14-47B4-9DF9-DEE9D2B8DB17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190E-C0A7-44D0-BE8B-7DF9F9F86A0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114465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666-639C-4DE4-B116-7A102A4BE48D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D723-B2B6-4A88-9B4E-893D2CE9652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239298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3999-53CA-4C95-8F41-757F55489F6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B2C-FE21-4C35-A161-80067C500FC0}" type="datetime1">
              <a:rPr lang="en-US" altLang="en-US" smtClean="0"/>
              <a:pPr/>
              <a:t>5/18/2018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694160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A416906-AEA8-4153-AD37-D5FBE8157F17}" type="slidenum">
              <a:rPr lang="en-US" b="0" smtClean="0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07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ll/>
  </p:transition>
  <p:hf sldNum="0" hdr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>
          <a:gsLst>
            <a:gs pos="0">
              <a:srgbClr val="212121"/>
            </a:gs>
            <a:gs pos="100000">
              <a:srgbClr val="17171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060451" y="1139033"/>
            <a:ext cx="1031398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135858" y="2335212"/>
            <a:ext cx="10238581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044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/>
  <p:txStyles>
    <p:titleStyle>
      <a:lvl1pPr algn="l" defTabSz="41274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41274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41274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41274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41274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228594" algn="l" defTabSz="41274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457189" algn="l" defTabSz="41274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685783" algn="l" defTabSz="41274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914377" algn="l" defTabSz="41274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41274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11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114297" algn="l" defTabSz="41274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11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228594" algn="l" defTabSz="41274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11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342891" algn="l" defTabSz="41274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11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457189" algn="l" defTabSz="41274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11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6BCB91-B412-4768-A74E-4DF97AC86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EF59500-AE61-4D0D-9671-25F5DFC82B8C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2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4"/>
          <p:cNvSpPr txBox="1">
            <a:spLocks noChangeArrowheads="1"/>
          </p:cNvSpPr>
          <p:nvPr/>
        </p:nvSpPr>
        <p:spPr bwMode="auto">
          <a:xfrm>
            <a:off x="1030991" y="201119"/>
            <a:ext cx="10160000" cy="510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Are You Mentally Tough Enough?</a:t>
            </a:r>
          </a:p>
          <a:p>
            <a:pPr marL="0" marR="0" lvl="0" indent="0" algn="ctr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Use the GMTSS to Teach, Train and Retain</a:t>
            </a:r>
          </a:p>
        </p:txBody>
      </p:sp>
    </p:spTree>
    <p:extLst>
      <p:ext uri="{BB962C8B-B14F-4D97-AF65-F5344CB8AC3E}">
        <p14:creationId xmlns:p14="http://schemas.microsoft.com/office/powerpoint/2010/main" val="2898958833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1" y="42353"/>
            <a:ext cx="11169827" cy="6852249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A Business of Inconvenience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not to talk to people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not to listen to audios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not to write a goal statement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not to make the phone calls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not to come to the seminars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to miss the UBP’s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to watch TV every night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easier to be broke</a:t>
            </a:r>
          </a:p>
        </p:txBody>
      </p:sp>
    </p:spTree>
    <p:extLst>
      <p:ext uri="{BB962C8B-B14F-4D97-AF65-F5344CB8AC3E}">
        <p14:creationId xmlns:p14="http://schemas.microsoft.com/office/powerpoint/2010/main" val="14037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4"/>
          <p:cNvSpPr txBox="1">
            <a:spLocks noChangeArrowheads="1"/>
          </p:cNvSpPr>
          <p:nvPr/>
        </p:nvSpPr>
        <p:spPr bwMode="auto">
          <a:xfrm>
            <a:off x="0" y="492433"/>
            <a:ext cx="10160000" cy="45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You need to be inconvenient for 2 to 3 years to be convenient the rest of your life </a:t>
            </a:r>
          </a:p>
        </p:txBody>
      </p:sp>
    </p:spTree>
    <p:extLst>
      <p:ext uri="{BB962C8B-B14F-4D97-AF65-F5344CB8AC3E}">
        <p14:creationId xmlns:p14="http://schemas.microsoft.com/office/powerpoint/2010/main" val="175130749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5762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781" y="271149"/>
            <a:ext cx="11255705" cy="8083356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Result Producing Activities</a:t>
            </a:r>
          </a:p>
          <a:p>
            <a:pPr marL="0" marR="0" lvl="0" indent="0" algn="ctr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752125" marR="0" lvl="0" indent="-752125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Show the plan</a:t>
            </a:r>
          </a:p>
          <a:p>
            <a:pPr marL="752125" marR="0" lvl="0" indent="-752125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Use and share the products</a:t>
            </a:r>
          </a:p>
          <a:p>
            <a:pPr marL="752125" marR="0" lvl="0" indent="-752125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Sell tickets</a:t>
            </a:r>
          </a:p>
          <a:p>
            <a:pPr marL="752125" marR="0" lvl="0" indent="-752125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Build in the homes</a:t>
            </a:r>
          </a:p>
          <a:p>
            <a:pPr marL="752125" marR="0" lvl="0" indent="-752125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 pitchFamily="34" charset="0"/>
            </a:endParaRPr>
          </a:p>
          <a:p>
            <a:pPr marL="752125" marR="0" lvl="0" indent="-752125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Shopping Annuity Master Member</a:t>
            </a:r>
          </a:p>
          <a:p>
            <a:pPr marL="752125" marR="0" lvl="0" indent="-752125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Master UnFranchise Owner</a:t>
            </a:r>
          </a:p>
          <a:p>
            <a:pPr marL="0" marR="0" lvl="0" indent="0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601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93271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1" y="0"/>
            <a:ext cx="5293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045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1745" y="304802"/>
            <a:ext cx="11277600" cy="283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#1 Reason that people don’t succeed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3733948"/>
            <a:ext cx="10668000" cy="19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Excuses</a:t>
            </a:r>
          </a:p>
        </p:txBody>
      </p:sp>
    </p:spTree>
    <p:extLst>
      <p:ext uri="{BB962C8B-B14F-4D97-AF65-F5344CB8AC3E}">
        <p14:creationId xmlns:p14="http://schemas.microsoft.com/office/powerpoint/2010/main" val="3351267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6400" y="304802"/>
            <a:ext cx="11277600" cy="283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#2 Reason that people don’t succeed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3733950"/>
            <a:ext cx="10668000" cy="19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More Excuses</a:t>
            </a:r>
          </a:p>
        </p:txBody>
      </p:sp>
    </p:spTree>
    <p:extLst>
      <p:ext uri="{BB962C8B-B14F-4D97-AF65-F5344CB8AC3E}">
        <p14:creationId xmlns:p14="http://schemas.microsoft.com/office/powerpoint/2010/main" val="3944829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6400" y="304804"/>
            <a:ext cx="11277600" cy="25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#3 Reason that people don’t succeed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2800" y="3531363"/>
            <a:ext cx="10668000" cy="176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Constant Excuses!</a:t>
            </a:r>
          </a:p>
        </p:txBody>
      </p:sp>
    </p:spTree>
    <p:extLst>
      <p:ext uri="{BB962C8B-B14F-4D97-AF65-F5344CB8AC3E}">
        <p14:creationId xmlns:p14="http://schemas.microsoft.com/office/powerpoint/2010/main" val="3635375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Box 1"/>
          <p:cNvSpPr txBox="1">
            <a:spLocks noChangeArrowheads="1"/>
          </p:cNvSpPr>
          <p:nvPr/>
        </p:nvSpPr>
        <p:spPr bwMode="auto">
          <a:xfrm>
            <a:off x="945396" y="2"/>
            <a:ext cx="10769600" cy="58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Eight Audios/Books  </a:t>
            </a:r>
          </a:p>
          <a:p>
            <a:pPr marL="0" marR="0" lvl="0" indent="0" algn="ctr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/>
            </a:endParaRPr>
          </a:p>
          <a:p>
            <a:pPr marL="0" marR="0" lvl="0" indent="0" algn="ctr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/>
            </a:endParaRP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Failing Forward							John Maxwell </a:t>
            </a: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The 21 Irrefutable Laws of Leadership		John Maxwell</a:t>
            </a: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Rich Dad, Poor Dad						Robert Kiyosaki</a:t>
            </a: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Cash Flow Quadrant						Robert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Kiyosaki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Go Pro									Eric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Worre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Building an Empire						Brian Carruthers</a:t>
            </a: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The Slight Edge							Jeff Olson</a:t>
            </a: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Lower Your Taxes Big Time		 			Sandy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Botkin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6015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768040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88338"/>
            <a:ext cx="11169827" cy="6687654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Sometimes…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We have doubts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 is harder than we thought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Someone on our team quits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What if it doesn’t work for me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My people don’t listen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My people don’t do anything!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not going fast enough</a:t>
            </a:r>
          </a:p>
        </p:txBody>
      </p:sp>
    </p:spTree>
    <p:extLst>
      <p:ext uri="{BB962C8B-B14F-4D97-AF65-F5344CB8AC3E}">
        <p14:creationId xmlns:p14="http://schemas.microsoft.com/office/powerpoint/2010/main" val="106915682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1117600" y="253180"/>
            <a:ext cx="11277600" cy="71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What are you going to do get there?</a:t>
            </a:r>
          </a:p>
          <a:p>
            <a:pPr marL="0" marR="0" lvl="0" indent="0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Local Seminars (Scheduled)</a:t>
            </a:r>
          </a:p>
          <a:p>
            <a:pPr marL="0" marR="0" lvl="0" indent="0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UPB’s </a:t>
            </a:r>
          </a:p>
          <a:p>
            <a:pPr marL="0" marR="0" lvl="0" indent="0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District Convention</a:t>
            </a:r>
          </a:p>
          <a:p>
            <a:pPr marL="0" marR="0" lvl="0" indent="0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International Convention </a:t>
            </a:r>
          </a:p>
          <a:p>
            <a:pPr marL="0" marR="0" lvl="0" indent="0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World Conference</a:t>
            </a:r>
          </a:p>
          <a:p>
            <a:pPr marL="0" marR="0" lvl="0" indent="0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NUOT, B5, ECCT </a:t>
            </a:r>
          </a:p>
          <a:p>
            <a:pPr marL="0" marR="0" lvl="0" indent="0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Product Trainings </a:t>
            </a:r>
          </a:p>
          <a:p>
            <a:pPr marL="450855" marR="0" lvl="0" indent="-450855" algn="l" defTabSz="60159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301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5" y="1"/>
            <a:ext cx="1239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87244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1" y="254247"/>
            <a:ext cx="11169827" cy="5703153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Some People Will…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/>
            </a:endParaRP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Decide to take a break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Slow Down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Start hanging around negative people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Stop attending any trainings and meetings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Start making excuses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Settle for a life they don’t want</a:t>
            </a:r>
          </a:p>
        </p:txBody>
      </p:sp>
    </p:spTree>
    <p:extLst>
      <p:ext uri="{BB962C8B-B14F-4D97-AF65-F5344CB8AC3E}">
        <p14:creationId xmlns:p14="http://schemas.microsoft.com/office/powerpoint/2010/main" val="117097599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300650"/>
            <a:ext cx="11379200" cy="5866403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Ten Years from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now they will still be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complaining about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the same things in life!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Telling everyone how they 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can’t get a break… </a:t>
            </a:r>
          </a:p>
        </p:txBody>
      </p:sp>
    </p:spTree>
    <p:extLst>
      <p:ext uri="{BB962C8B-B14F-4D97-AF65-F5344CB8AC3E}">
        <p14:creationId xmlns:p14="http://schemas.microsoft.com/office/powerpoint/2010/main" val="4169762085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1" y="42352"/>
            <a:ext cx="11169827" cy="6852249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Some People Will…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Renew their commitment 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Decide to try twice as hard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Read better books – listen to better audio tapes – GROW!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Do Simple RPA’s everyday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Hang around positive people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Attend every training and meeting 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Decide to never give up</a:t>
            </a:r>
          </a:p>
        </p:txBody>
      </p:sp>
    </p:spTree>
    <p:extLst>
      <p:ext uri="{BB962C8B-B14F-4D97-AF65-F5344CB8AC3E}">
        <p14:creationId xmlns:p14="http://schemas.microsoft.com/office/powerpoint/2010/main" val="3803366590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1" y="42549"/>
            <a:ext cx="11169827" cy="5949374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Some People Will…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Take constructive criticism 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Measure, monitor and change course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Take personal responsibility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Work harder, care deeper, and help more people </a:t>
            </a:r>
          </a:p>
          <a:p>
            <a:pPr marL="752107" marR="0" lvl="0" indent="-752107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Strive instead of settle…</a:t>
            </a:r>
          </a:p>
        </p:txBody>
      </p:sp>
    </p:spTree>
    <p:extLst>
      <p:ext uri="{BB962C8B-B14F-4D97-AF65-F5344CB8AC3E}">
        <p14:creationId xmlns:p14="http://schemas.microsoft.com/office/powerpoint/2010/main" val="1003598335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2864"/>
            <a:ext cx="11612291" cy="5045729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Ten Years from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now they will live the life that </a:t>
            </a:r>
            <a:b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</a:b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they have always dreamed of!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Still everyone will say,  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that they got lucky…</a:t>
            </a:r>
          </a:p>
        </p:txBody>
      </p:sp>
    </p:spTree>
    <p:extLst>
      <p:ext uri="{BB962C8B-B14F-4D97-AF65-F5344CB8AC3E}">
        <p14:creationId xmlns:p14="http://schemas.microsoft.com/office/powerpoint/2010/main" val="2772768857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279401"/>
            <a:ext cx="9753600" cy="6113009"/>
          </a:xfrm>
          <a:prstGeom prst="rect">
            <a:avLst/>
          </a:prstGeom>
          <a:noFill/>
        </p:spPr>
        <p:txBody>
          <a:bodyPr wrap="square" lIns="120512" tIns="60256" rIns="120512" bIns="60256" rtlCol="0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Leadership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Your long term income will be determined by the example that you set and the things you do </a:t>
            </a:r>
          </a:p>
        </p:txBody>
      </p:sp>
    </p:spTree>
    <p:extLst>
      <p:ext uri="{BB962C8B-B14F-4D97-AF65-F5344CB8AC3E}">
        <p14:creationId xmlns:p14="http://schemas.microsoft.com/office/powerpoint/2010/main" val="2142658117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/>
          </p:cNvSpPr>
          <p:nvPr/>
        </p:nvSpPr>
        <p:spPr bwMode="auto">
          <a:xfrm>
            <a:off x="1523492" y="701513"/>
            <a:ext cx="999557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1" tIns="19051" rIns="19051" bIns="19051"/>
          <a:lstStyle/>
          <a:p>
            <a:pPr marL="0" marR="0" lvl="0" indent="0" algn="l" defTabSz="41274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E9A0"/>
                </a:solidFill>
                <a:effectLst/>
                <a:uLnTx/>
                <a:uFillTx/>
                <a:latin typeface="Bebas" charset="0"/>
                <a:ea typeface="Bebas" charset="0"/>
                <a:cs typeface="Bebas" charset="0"/>
                <a:sym typeface="Poppins Medium" charset="0"/>
              </a:rPr>
              <a:t>Gaming Issues and Manipulation of the MPCP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23491" y="1767944"/>
            <a:ext cx="95941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Retail (Reseller) establishments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Sales/Auction websites (i.e. Amazon, Ebay, Yahoo, Shoppee,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Taobao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, etc.)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Countries Market America’s UFOs are not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authorised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/licensed to sell direct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People going into other UFO’s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UnFranchise.com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 (back office) and filing fraudulent Form 1000’s or placing orders</a:t>
            </a:r>
          </a:p>
        </p:txBody>
      </p:sp>
    </p:spTree>
    <p:extLst>
      <p:ext uri="{BB962C8B-B14F-4D97-AF65-F5344CB8AC3E}">
        <p14:creationId xmlns:p14="http://schemas.microsoft.com/office/powerpoint/2010/main" val="747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/>
          </p:cNvSpPr>
          <p:nvPr/>
        </p:nvSpPr>
        <p:spPr bwMode="auto">
          <a:xfrm>
            <a:off x="1523492" y="689637"/>
            <a:ext cx="999557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1" tIns="19051" rIns="19051" bIns="19051"/>
          <a:lstStyle/>
          <a:p>
            <a:pPr marL="0" marR="0" lvl="0" indent="0" algn="l" defTabSz="41274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E9A0"/>
                </a:solidFill>
                <a:effectLst/>
                <a:uLnTx/>
                <a:uFillTx/>
                <a:latin typeface="Bebas" charset="0"/>
                <a:ea typeface="Bebas" charset="0"/>
                <a:cs typeface="Bebas" charset="0"/>
                <a:sym typeface="Poppins Medium" charset="0"/>
              </a:rPr>
              <a:t>These POLICIES, RULES, REGULATIONS have been in place for 26 years: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33017" y="2089679"/>
            <a:ext cx="9594163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To maintain a level playing field for all UFOs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To protect/maintain competitive suggested retail price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To protect our brand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To protect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UnFranchise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 Business</a:t>
            </a:r>
          </a:p>
        </p:txBody>
      </p:sp>
    </p:spTree>
    <p:extLst>
      <p:ext uri="{BB962C8B-B14F-4D97-AF65-F5344CB8AC3E}">
        <p14:creationId xmlns:p14="http://schemas.microsoft.com/office/powerpoint/2010/main" val="2253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/>
          </p:cNvSpPr>
          <p:nvPr/>
        </p:nvSpPr>
        <p:spPr bwMode="auto">
          <a:xfrm>
            <a:off x="1523492" y="677763"/>
            <a:ext cx="999557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1" tIns="19051" rIns="19051" bIns="19051"/>
          <a:lstStyle/>
          <a:p>
            <a:pPr marL="0" marR="0" lvl="0" indent="0" algn="l" defTabSz="41274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E9A0"/>
                </a:solidFill>
                <a:effectLst/>
                <a:uLnTx/>
                <a:uFillTx/>
                <a:latin typeface="Bebas" charset="0"/>
                <a:ea typeface="Bebas" charset="0"/>
                <a:cs typeface="Bebas" charset="0"/>
                <a:sym typeface="Poppins Medium" charset="0"/>
              </a:rPr>
              <a:t>What is required to Perpetrate the Violations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33016" y="1335766"/>
            <a:ext cx="105223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One or more common third party “ship to address” locations as shipping and handling collection points/hubs for transfer to a reseller (Auction Sites or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Unauthorised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 country)</a:t>
            </a:r>
          </a:p>
        </p:txBody>
      </p:sp>
    </p:spTree>
    <p:extLst>
      <p:ext uri="{BB962C8B-B14F-4D97-AF65-F5344CB8AC3E}">
        <p14:creationId xmlns:p14="http://schemas.microsoft.com/office/powerpoint/2010/main" val="38568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06" y="820481"/>
            <a:ext cx="9228956" cy="7468263"/>
          </a:xfrm>
          <a:prstGeom prst="rect">
            <a:avLst/>
          </a:prstGeom>
          <a:noFill/>
        </p:spPr>
        <p:txBody>
          <a:bodyPr wrap="square" lIns="121157" tIns="60579" rIns="121157" bIns="6057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Consistency and Leadership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01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/>
          </p:cNvSpPr>
          <p:nvPr/>
        </p:nvSpPr>
        <p:spPr bwMode="auto">
          <a:xfrm>
            <a:off x="1523492" y="677763"/>
            <a:ext cx="999557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1" tIns="19051" rIns="19051" bIns="19051"/>
          <a:lstStyle/>
          <a:p>
            <a:pPr marL="0" marR="0" lvl="0" indent="0" algn="l" defTabSz="41274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E9A0"/>
                </a:solidFill>
                <a:effectLst/>
                <a:uLnTx/>
                <a:uFillTx/>
                <a:latin typeface="Bebas" charset="0"/>
                <a:ea typeface="Bebas" charset="0"/>
                <a:cs typeface="Bebas" charset="0"/>
                <a:sym typeface="Poppins Medium" charset="0"/>
              </a:rPr>
              <a:t>Violation of these prohibited activities/practices by Individual UFOs or Teams of UFOs have </a:t>
            </a:r>
            <a:r>
              <a:rPr kumimoji="0" lang="en-US" altLang="x-none" sz="3600" b="1" i="1" u="sng" strike="noStrike" kern="1200" cap="none" spc="0" normalizeH="0" baseline="0" noProof="0" dirty="0">
                <a:ln>
                  <a:noFill/>
                </a:ln>
                <a:solidFill>
                  <a:srgbClr val="00E9A0"/>
                </a:solidFill>
                <a:effectLst/>
                <a:uLnTx/>
                <a:uFillTx/>
                <a:latin typeface="Bebas" charset="0"/>
                <a:ea typeface="Bebas" charset="0"/>
                <a:cs typeface="Bebas" charset="0"/>
                <a:sym typeface="Poppins Medium" charset="0"/>
              </a:rPr>
              <a:t>resulted</a:t>
            </a: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E9A0"/>
                </a:solidFill>
                <a:effectLst/>
                <a:uLnTx/>
                <a:uFillTx/>
                <a:latin typeface="Bebas" charset="0"/>
                <a:ea typeface="Bebas" charset="0"/>
                <a:cs typeface="Bebas" charset="0"/>
                <a:sym typeface="Poppins Medium" charset="0"/>
              </a:rPr>
              <a:t> in: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33017" y="2482350"/>
            <a:ext cx="10187928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Prices driven lower and lower as more Violating UFOs use Auction Sites and Resellers to “Beat the System”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Difficulty in selling products at SRP or even a profit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Difficulty in keeping repeat customer base</a:t>
            </a:r>
          </a:p>
          <a:p>
            <a:pPr marL="342891" marR="0" lvl="0" indent="-342891" algn="l" defTabSz="41274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  <a:sym typeface="Poppins" charset="0"/>
              </a:rPr>
              <a:t>Frustrating and demotivating UFOs across every line of sponsorship</a:t>
            </a:r>
          </a:p>
        </p:txBody>
      </p:sp>
    </p:spTree>
    <p:extLst>
      <p:ext uri="{BB962C8B-B14F-4D97-AF65-F5344CB8AC3E}">
        <p14:creationId xmlns:p14="http://schemas.microsoft.com/office/powerpoint/2010/main" val="27634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77444"/>
            <a:ext cx="10972800" cy="6400524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Don’t Be A Boss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Most people already have one boss that they don’t like.  Be a servant leader – prove that you want to help them and do the activities to back that up.  </a:t>
            </a:r>
          </a:p>
        </p:txBody>
      </p:sp>
    </p:spTree>
    <p:extLst>
      <p:ext uri="{BB962C8B-B14F-4D97-AF65-F5344CB8AC3E}">
        <p14:creationId xmlns:p14="http://schemas.microsoft.com/office/powerpoint/2010/main" val="1178702651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291" y="446878"/>
            <a:ext cx="9938340" cy="6030999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You don’t manage people.  You lead people and you manage things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How do you become a great leader or income earner?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By doing the things that you expect your group to do</a:t>
            </a:r>
          </a:p>
        </p:txBody>
      </p:sp>
    </p:spTree>
    <p:extLst>
      <p:ext uri="{BB962C8B-B14F-4D97-AF65-F5344CB8AC3E}">
        <p14:creationId xmlns:p14="http://schemas.microsoft.com/office/powerpoint/2010/main" val="3687418377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77444"/>
            <a:ext cx="10972800" cy="5497648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Are you a Leader?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Leaders do not create followers, they create new LEADERS!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A leader is someone who demonstrates what is possible</a:t>
            </a:r>
          </a:p>
        </p:txBody>
      </p:sp>
    </p:spTree>
    <p:extLst>
      <p:ext uri="{BB962C8B-B14F-4D97-AF65-F5344CB8AC3E}">
        <p14:creationId xmlns:p14="http://schemas.microsoft.com/office/powerpoint/2010/main" val="3318846609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610" y="88337"/>
            <a:ext cx="10972800" cy="6769663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Leaders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Work with people at the level they are at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Good listening skills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Empathy (but don’t commiserate) 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Problem Solving Skills (I hear you and understand but how can we make this work for you) The more problems you solve the more money you will make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Caring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Integrity 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Always learning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Lead by example</a:t>
            </a:r>
          </a:p>
        </p:txBody>
      </p:sp>
    </p:spTree>
    <p:extLst>
      <p:ext uri="{BB962C8B-B14F-4D97-AF65-F5344CB8AC3E}">
        <p14:creationId xmlns:p14="http://schemas.microsoft.com/office/powerpoint/2010/main" val="3198629785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77444"/>
            <a:ext cx="10972800" cy="6769663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Benefits of Business Growth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 pitchFamily="34" charset="0"/>
            </a:endParaRP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More friends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More family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Better health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Sense of purpose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Options in life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Security</a:t>
            </a:r>
          </a:p>
          <a:p>
            <a:pPr marL="571500" marR="0" lvl="0" indent="-57150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Personal Growth </a:t>
            </a:r>
          </a:p>
          <a:p>
            <a:pPr marL="0" marR="0" lvl="0" indent="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77939"/>
      </p:ext>
    </p:extLst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4401" y="279440"/>
            <a:ext cx="5194563" cy="6030999"/>
          </a:xfrm>
          <a:prstGeom prst="rect">
            <a:avLst/>
          </a:prstGeom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/>
              </a:rPr>
              <a:t>It’s Worth It! </a:t>
            </a:r>
          </a:p>
        </p:txBody>
      </p:sp>
    </p:spTree>
    <p:extLst>
      <p:ext uri="{BB962C8B-B14F-4D97-AF65-F5344CB8AC3E}">
        <p14:creationId xmlns:p14="http://schemas.microsoft.com/office/powerpoint/2010/main" val="342415508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12800" y="-76189"/>
            <a:ext cx="11277600" cy="865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Consistency and Routines</a:t>
            </a:r>
            <a:br>
              <a:rPr kumimoji="0" lang="en-US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Std Bk" pitchFamily="34" charset="0"/>
                <a:ea typeface="MS PGothic" pitchFamily="34" charset="-128"/>
                <a:cs typeface="Arial" pitchFamily="34" charset="0"/>
              </a:rPr>
            </a:b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752107" marR="0" lvl="0" indent="-752107" algn="l" defTabSz="601584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Can’t start and stop </a:t>
            </a:r>
          </a:p>
          <a:p>
            <a:pPr marL="752107" marR="0" lvl="0" indent="-752107" algn="l" defTabSz="601584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Show up</a:t>
            </a:r>
          </a:p>
          <a:p>
            <a:pPr marL="752107" marR="0" lvl="0" indent="-752107" algn="l" defTabSz="601584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Don’t let life get in the way of living</a:t>
            </a:r>
          </a:p>
          <a:p>
            <a:pPr marL="752107" marR="0" lvl="0" indent="-752107" algn="l" defTabSz="601584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Give it your all for two to three years</a:t>
            </a:r>
          </a:p>
          <a:p>
            <a:pPr marL="752107" marR="0" lvl="0" indent="-752107" algn="l" defTabSz="601584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Do it right!</a:t>
            </a:r>
          </a:p>
          <a:p>
            <a:pPr marL="0" marR="0" lvl="0" indent="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Std Bk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9840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587478"/>
            <a:ext cx="10471355" cy="689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Commitment 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and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Discipline</a:t>
            </a: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Avant Garde Std Bk" pitchFamily="34" charset="0"/>
                <a:ea typeface="MS PGothic" pitchFamily="34" charset="-128"/>
                <a:cs typeface="Arial" pitchFamily="34" charset="0"/>
              </a:rPr>
              <a:t> 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Avant Garde Std Bk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5973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4"/>
          <p:cNvSpPr txBox="1">
            <a:spLocks noChangeArrowheads="1"/>
          </p:cNvSpPr>
          <p:nvPr/>
        </p:nvSpPr>
        <p:spPr bwMode="auto">
          <a:xfrm>
            <a:off x="124542" y="482600"/>
            <a:ext cx="11176000" cy="553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Add Two Possibilities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Call One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Show One Business Plan </a:t>
            </a:r>
          </a:p>
        </p:txBody>
      </p:sp>
    </p:spTree>
    <p:extLst>
      <p:ext uri="{BB962C8B-B14F-4D97-AF65-F5344CB8AC3E}">
        <p14:creationId xmlns:p14="http://schemas.microsoft.com/office/powerpoint/2010/main" val="187674140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4"/>
          <p:cNvSpPr txBox="1">
            <a:spLocks noChangeArrowheads="1"/>
          </p:cNvSpPr>
          <p:nvPr/>
        </p:nvSpPr>
        <p:spPr bwMode="auto">
          <a:xfrm>
            <a:off x="-79769" y="409223"/>
            <a:ext cx="10160000" cy="553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512" tIns="60256" rIns="120512" bIns="60256">
            <a:spAutoFit/>
          </a:bodyPr>
          <a:lstStyle/>
          <a:p>
            <a:pPr marL="0" marR="0" lvl="0" indent="0" algn="ctr" defTabSz="60156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Show me your routines, habits and rituals and I’ll show you your future</a:t>
            </a:r>
            <a:r>
              <a:rPr kumimoji="0" lang="mr-IN" sz="8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…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7136343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176980" y="1247062"/>
            <a:ext cx="10972800" cy="30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You have to </a:t>
            </a:r>
          </a:p>
          <a:p>
            <a:pPr marL="0" marR="0" lvl="0" indent="0" algn="ctr" defTabSz="6015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“DO SOMETHING”</a:t>
            </a:r>
          </a:p>
        </p:txBody>
      </p:sp>
    </p:spTree>
    <p:extLst>
      <p:ext uri="{BB962C8B-B14F-4D97-AF65-F5344CB8AC3E}">
        <p14:creationId xmlns:p14="http://schemas.microsoft.com/office/powerpoint/2010/main" val="284109256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Box 1"/>
          <p:cNvSpPr txBox="1">
            <a:spLocks noChangeArrowheads="1"/>
          </p:cNvSpPr>
          <p:nvPr/>
        </p:nvSpPr>
        <p:spPr bwMode="auto">
          <a:xfrm>
            <a:off x="1016000" y="304801"/>
            <a:ext cx="10871200" cy="57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12" tIns="60256" rIns="120512" bIns="60256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Arial"/>
                <a:cs typeface="Arial" pitchFamily="34" charset="0"/>
              </a:rPr>
              <a:t>When?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Calibri Light" panose="020F0302020204030204" pitchFamily="34" charset="0"/>
              <a:ea typeface="Arial"/>
              <a:cs typeface="Arial" pitchFamily="34" charset="0"/>
            </a:endParaRPr>
          </a:p>
          <a:p>
            <a:pPr marL="752125" marR="0" lvl="0" indent="-752125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Arial"/>
                <a:cs typeface="Arial" pitchFamily="34" charset="0"/>
              </a:rPr>
              <a:t>The time will never be right!</a:t>
            </a:r>
          </a:p>
          <a:p>
            <a:pPr marL="752125" marR="0" lvl="0" indent="-752125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Arial"/>
                <a:cs typeface="Arial" pitchFamily="34" charset="0"/>
              </a:rPr>
              <a:t>You will always be too busy!</a:t>
            </a:r>
          </a:p>
          <a:p>
            <a:pPr marL="752125" marR="0" lvl="0" indent="-752125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Arial"/>
                <a:cs typeface="Arial" pitchFamily="34" charset="0"/>
              </a:rPr>
              <a:t>Money will always be tight!</a:t>
            </a:r>
          </a:p>
          <a:p>
            <a:pPr marL="752125" marR="0" lvl="0" indent="-752125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Arial"/>
                <a:cs typeface="Arial" pitchFamily="34" charset="0"/>
              </a:rPr>
              <a:t>Someone will always be negative!</a:t>
            </a:r>
          </a:p>
          <a:p>
            <a:pPr marL="752125" marR="0" lvl="0" indent="-752125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Arial"/>
                <a:cs typeface="Arial" pitchFamily="34" charset="0"/>
              </a:rPr>
              <a:t>There will always be something that looks easier or promises you that you don’t have to do any work.</a:t>
            </a:r>
          </a:p>
          <a:p>
            <a:pPr marL="752125" marR="0" lvl="0" indent="-752125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Calibri Light" panose="020F0302020204030204" pitchFamily="34" charset="0"/>
                <a:ea typeface="Arial"/>
                <a:cs typeface="Arial" pitchFamily="34" charset="0"/>
              </a:rPr>
              <a:t>The economy will always be up and down.</a:t>
            </a:r>
          </a:p>
        </p:txBody>
      </p:sp>
    </p:spTree>
    <p:extLst>
      <p:ext uri="{BB962C8B-B14F-4D97-AF65-F5344CB8AC3E}">
        <p14:creationId xmlns:p14="http://schemas.microsoft.com/office/powerpoint/2010/main" val="2684758503"/>
      </p:ext>
    </p:extLst>
  </p:cSld>
  <p:clrMapOvr>
    <a:masterClrMapping/>
  </p:clrMapOvr>
  <p:transition spd="slow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White">
  <a:themeElements>
    <a:clrScheme name="Ocean Wave">
      <a:dk1>
        <a:srgbClr val="252D30"/>
      </a:dk1>
      <a:lt1>
        <a:srgbClr val="FEFFFE"/>
      </a:lt1>
      <a:dk2>
        <a:srgbClr val="545554"/>
      </a:dk2>
      <a:lt2>
        <a:srgbClr val="CFCCD0"/>
      </a:lt2>
      <a:accent1>
        <a:srgbClr val="00E9A0"/>
      </a:accent1>
      <a:accent2>
        <a:srgbClr val="04D4A8"/>
      </a:accent2>
      <a:accent3>
        <a:srgbClr val="00C4AC"/>
      </a:accent3>
      <a:accent4>
        <a:srgbClr val="00A2B4"/>
      </a:accent4>
      <a:accent5>
        <a:srgbClr val="028FB9"/>
      </a:accent5>
      <a:accent6>
        <a:srgbClr val="00E9A0"/>
      </a:accent6>
      <a:hlink>
        <a:srgbClr val="FEFFFE"/>
      </a:hlink>
      <a:folHlink>
        <a:srgbClr val="CFCC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870</Words>
  <Application>Microsoft Office PowerPoint</Application>
  <PresentationFormat>Widescreen</PresentationFormat>
  <Paragraphs>190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Bebas</vt:lpstr>
      <vt:lpstr>ITC Avant Garde Std Bk</vt:lpstr>
      <vt:lpstr>MS PGothic</vt:lpstr>
      <vt:lpstr>Open Sans</vt:lpstr>
      <vt:lpstr>Open Sans Semibold</vt:lpstr>
      <vt:lpstr>Poppins</vt:lpstr>
      <vt:lpstr>Poppins Medium</vt:lpstr>
      <vt:lpstr>Arial</vt:lpstr>
      <vt:lpstr>Calibri</vt:lpstr>
      <vt:lpstr>Calibri Light</vt:lpstr>
      <vt:lpstr>Trebuchet MS</vt:lpstr>
      <vt:lpstr>Wingdings 3</vt:lpstr>
      <vt:lpstr>1_Facet</vt:lpstr>
      <vt:lpstr>White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Jermaine Khoo</cp:lastModifiedBy>
  <cp:revision>11</cp:revision>
  <dcterms:created xsi:type="dcterms:W3CDTF">2018-04-18T16:09:33Z</dcterms:created>
  <dcterms:modified xsi:type="dcterms:W3CDTF">2018-05-18T09:30:52Z</dcterms:modified>
</cp:coreProperties>
</file>